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8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hape 21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27" name="Shape 12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51" name="Shape 151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Shape 152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5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5" name="Shape 1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hape 164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Shape 4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" name="Shape 53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55" name="Shape 5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" name="Shape 6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Shape 78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" name="Shape 79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426892" y="4020498"/>
            <a:ext cx="4678508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90" name="Shape 90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hape 93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94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03" name="Shape 103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" name="Shape 113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4" name="Shape 114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Shape 11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16" name="image2.png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Shape 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4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2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9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5.jpeg"/><Relationship Id="rId4" Type="http://schemas.openxmlformats.org/officeDocument/2006/relationships/image" Target="../media/image35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5.jpeg"/><Relationship Id="rId4" Type="http://schemas.openxmlformats.org/officeDocument/2006/relationships/image" Target="../media/image3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5.jpe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unc.bootcampcontent.com/UNC-Coding-Boot-Camp/07-16-Class-Content/blob/master/homework-assignments/01-html-css-three-days/Instructions/recommended-homework-assignment.md" TargetMode="External"/><Relationship Id="rId3" Type="http://schemas.openxmlformats.org/officeDocument/2006/relationships/hyperlink" Target="http://bootcampspot.com/homework/cT4SeFekvd5tNKojm" TargetMode="Externa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5.jpe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unc.bootcampcontent.com/UNC-Coding-Boot-Camp/07-16-Class-Content/tree/master/01-html-css-three-days" TargetMode="External"/><Relationship Id="rId3" Type="http://schemas.openxmlformats.org/officeDocument/2006/relationships/hyperlink" Target="https://unc.bootcampcontent.com/UNC-Coding-Boot-Camp/07-16-Class-Content/tree/master#curriculum-by-week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Going Live</a:t>
            </a:r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July 19, 2016</a:t>
            </a:r>
          </a:p>
        </p:txBody>
      </p:sp>
      <p:sp>
        <p:nvSpPr>
          <p:cNvPr id="191" name="Shape 191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7.jpg" descr="http://cdn.meme.am/instances/644287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990599"/>
            <a:ext cx="6400800" cy="517753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Full-Stack Development?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Intro to Console</a:t>
            </a:r>
          </a:p>
        </p:txBody>
      </p:sp>
      <p:pic>
        <p:nvPicPr>
          <p:cNvPr id="224" name="image8.jpg" descr="http://cdn.osxdaily.com/wp-content/uploads/2013/02/better-looking-terminal-mac-os-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47004"/>
            <a:ext cx="7620000" cy="5469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&lt;title&gt; Intro to HTML &lt;/title&gt;</a:t>
            </a:r>
          </a:p>
        </p:txBody>
      </p:sp>
      <p:pic>
        <p:nvPicPr>
          <p:cNvPr id="227" name="image9.png" descr="https://upload.wikimedia.org/wikipedia/commons/thumb/6/61/HTML5_logo_and_wordmark.svg/2000px-HTML5_logo_and_wordmark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911367"/>
            <a:ext cx="4101967" cy="4101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10.jpg" descr="http://www.99lime.com/_bak/topics/you-only-need-10-tags/assets/example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363" y="940552"/>
            <a:ext cx="4776298" cy="414135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-2" y="5293305"/>
            <a:ext cx="9155743" cy="1056359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173841" y="5334000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HTML </a:t>
            </a:r>
            <a:r>
              <a:rPr b="0"/>
              <a:t>is one of the three base languages behind </a:t>
            </a:r>
            <a:r>
              <a:rPr b="0" u="sng"/>
              <a:t>every single website</a:t>
            </a:r>
            <a:r>
              <a:rPr b="0"/>
              <a:t>.</a:t>
            </a:r>
            <a:endParaRPr b="0"/>
          </a:p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defines all of the basic content and a </a:t>
            </a:r>
            <a:r>
              <a:rPr i="1"/>
              <a:t>bit</a:t>
            </a:r>
            <a:r>
              <a:t> of formatting.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Pushing and Pulling to GitHub</a:t>
            </a:r>
          </a:p>
        </p:txBody>
      </p:sp>
      <p:sp>
        <p:nvSpPr>
          <p:cNvPr id="233" name="Shape 233"/>
          <p:cNvSpPr/>
          <p:nvPr/>
        </p:nvSpPr>
        <p:spPr>
          <a:xfrm>
            <a:off x="0" y="864931"/>
            <a:ext cx="9144000" cy="1520850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4" name="image11.jpg" descr="Image result for html fi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11.jpg" descr="Image result for html fi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2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11.jpg" descr="Image result for html fi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11.jpg" descr="Image result for html fi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3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12.gif" descr="https://cdn.tutsplus.com/net/uploads/2013/08/github-collab-retina-preview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 rot="5400000">
            <a:off x="1596342" y="2007502"/>
            <a:ext cx="873519" cy="108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>
            <a:off x="2418356" y="867751"/>
            <a:ext cx="21715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1" name="Shape 241"/>
          <p:cNvSpPr/>
          <p:nvPr/>
        </p:nvSpPr>
        <p:spPr>
          <a:xfrm>
            <a:off x="3538132" y="864931"/>
            <a:ext cx="21715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2" name="Shape 242"/>
          <p:cNvSpPr/>
          <p:nvPr/>
        </p:nvSpPr>
        <p:spPr>
          <a:xfrm>
            <a:off x="4618861" y="871893"/>
            <a:ext cx="21715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3" name="Shape 243"/>
          <p:cNvSpPr/>
          <p:nvPr/>
        </p:nvSpPr>
        <p:spPr>
          <a:xfrm>
            <a:off x="5874048" y="871893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4" name="Shape 244"/>
          <p:cNvSpPr/>
          <p:nvPr/>
        </p:nvSpPr>
        <p:spPr>
          <a:xfrm flipV="1">
            <a:off x="1492185" y="2104038"/>
            <a:ext cx="2217511" cy="1238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5" name="Shape 245"/>
          <p:cNvSpPr/>
          <p:nvPr/>
        </p:nvSpPr>
        <p:spPr>
          <a:xfrm>
            <a:off x="1563803" y="2546407"/>
            <a:ext cx="92403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246" name="Shape 246"/>
          <p:cNvSpPr/>
          <p:nvPr/>
        </p:nvSpPr>
        <p:spPr>
          <a:xfrm>
            <a:off x="2588153" y="2962181"/>
            <a:ext cx="103272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247" name="Shape 247"/>
          <p:cNvSpPr/>
          <p:nvPr/>
        </p:nvSpPr>
        <p:spPr>
          <a:xfrm rot="5400000">
            <a:off x="843225" y="2749120"/>
            <a:ext cx="2379754" cy="108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8" name="Shape 248"/>
          <p:cNvSpPr/>
          <p:nvPr/>
        </p:nvSpPr>
        <p:spPr>
          <a:xfrm flipV="1">
            <a:off x="1563803" y="2086393"/>
            <a:ext cx="3163641" cy="2602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9" name="Shape 249"/>
          <p:cNvSpPr/>
          <p:nvPr/>
        </p:nvSpPr>
        <p:spPr>
          <a:xfrm>
            <a:off x="3742616" y="4818240"/>
            <a:ext cx="103273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250" name="Shape 250"/>
          <p:cNvSpPr/>
          <p:nvPr/>
        </p:nvSpPr>
        <p:spPr>
          <a:xfrm>
            <a:off x="1563803" y="4085073"/>
            <a:ext cx="92403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251" name="Shape 251"/>
          <p:cNvSpPr/>
          <p:nvPr/>
        </p:nvSpPr>
        <p:spPr>
          <a:xfrm flipV="1" rot="10800000">
            <a:off x="1505873" y="2214935"/>
            <a:ext cx="3668449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2" name="Shape 252"/>
          <p:cNvSpPr/>
          <p:nvPr/>
        </p:nvSpPr>
        <p:spPr>
          <a:xfrm>
            <a:off x="4137221" y="5325805"/>
            <a:ext cx="92403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253" name="Shape 253"/>
          <p:cNvSpPr/>
          <p:nvPr/>
        </p:nvSpPr>
        <p:spPr>
          <a:xfrm flipV="1">
            <a:off x="1563804" y="2102029"/>
            <a:ext cx="4417248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4" name="Shape 254"/>
          <p:cNvSpPr/>
          <p:nvPr/>
        </p:nvSpPr>
        <p:spPr>
          <a:xfrm>
            <a:off x="4861833" y="5744566"/>
            <a:ext cx="103273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255" name="Shape 255"/>
          <p:cNvSpPr/>
          <p:nvPr/>
        </p:nvSpPr>
        <p:spPr>
          <a:xfrm>
            <a:off x="6571557" y="1442918"/>
            <a:ext cx="135863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GitHub Branch</a:t>
            </a:r>
          </a:p>
        </p:txBody>
      </p:sp>
      <p:pic>
        <p:nvPicPr>
          <p:cNvPr id="256" name="image13.png" descr="http://images.huffingtonpost.com/2015-07-14-1436902565-6235018-SpongeBob_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08" y="2605319"/>
            <a:ext cx="1271352" cy="1052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14.png" descr="http://showbizgeek.com/wp-content/uploads/2013/09/Screen-Shot-2013-09-12-at-13.00.2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3870" y="3793644"/>
            <a:ext cx="904754" cy="110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15.jpg" descr="http://www.50img.com/wp-content/uploads/2016/04/6358493125468533551700185372_8-kobe-bryant-legacy-reasons-why-kobe-bryant-should-retire.jpg"/>
          <p:cNvPicPr>
            <a:picLocks noChangeAspect="1"/>
          </p:cNvPicPr>
          <p:nvPr/>
        </p:nvPicPr>
        <p:blipFill>
          <a:blip r:embed="rId6">
            <a:extLst/>
          </a:blip>
          <a:srcRect l="31599" t="0" r="27629" b="0"/>
          <a:stretch>
            <a:fillRect/>
          </a:stretch>
        </p:blipFill>
        <p:spPr>
          <a:xfrm>
            <a:off x="440894" y="5134542"/>
            <a:ext cx="897771" cy="111961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 rot="5400000">
            <a:off x="2201118" y="2772716"/>
            <a:ext cx="2379754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0" name="Shape 260"/>
          <p:cNvSpPr/>
          <p:nvPr/>
        </p:nvSpPr>
        <p:spPr>
          <a:xfrm>
            <a:off x="2921698" y="4085073"/>
            <a:ext cx="92403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CSS Syntax</a:t>
            </a:r>
          </a:p>
        </p:txBody>
      </p:sp>
      <p:sp>
        <p:nvSpPr>
          <p:cNvPr id="264" name="Shape 264"/>
          <p:cNvSpPr/>
          <p:nvPr/>
        </p:nvSpPr>
        <p:spPr>
          <a:xfrm>
            <a:off x="457200" y="828114"/>
            <a:ext cx="8153400" cy="2846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“</a:t>
            </a:r>
            <a:r>
              <a:rPr b="1"/>
              <a:t>classes</a:t>
            </a:r>
            <a:r>
              <a:t> and </a:t>
            </a:r>
            <a:r>
              <a:rPr b="1"/>
              <a:t>identifiers</a:t>
            </a:r>
            <a:r>
              <a:t>”.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 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5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5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65" name="image16.png" descr="http://en.support.files.wordpress.com/2011/09/css-selectors-lr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7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269" name="image17.png" descr="https://css-tricks.com/wp-content/csstricks-uploads/web-text-wr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In HTML/CSS, (by default) every element displayed is governed by a concept called “</a:t>
            </a:r>
            <a:r>
              <a:rPr b="1"/>
              <a:t>flow</a:t>
            </a:r>
            <a:r>
              <a:t>”.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them.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Box Model</a:t>
            </a:r>
          </a:p>
        </p:txBody>
      </p:sp>
      <p:sp>
        <p:nvSpPr>
          <p:cNvPr id="274" name="Shape 274"/>
          <p:cNvSpPr/>
          <p:nvPr/>
        </p:nvSpPr>
        <p:spPr>
          <a:xfrm>
            <a:off x="304799" y="5355947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 Box Model wraps every CSS element in </a:t>
            </a:r>
            <a:r>
              <a:rPr b="1"/>
              <a:t>padding, border, and margin</a:t>
            </a:r>
            <a:r>
              <a:t> – allowing micro changes of spacing. </a:t>
            </a:r>
          </a:p>
        </p:txBody>
      </p:sp>
      <p:pic>
        <p:nvPicPr>
          <p:cNvPr id="275" name="image18.png" descr="https://sarahnottcomputing.files.wordpress.com/2013/11/box-mod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2961" y="783752"/>
            <a:ext cx="5340340" cy="4507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CSS Positioning</a:t>
            </a:r>
          </a:p>
        </p:txBody>
      </p:sp>
      <p:sp>
        <p:nvSpPr>
          <p:cNvPr id="279" name="Shape 279"/>
          <p:cNvSpPr/>
          <p:nvPr/>
        </p:nvSpPr>
        <p:spPr>
          <a:xfrm>
            <a:off x="304799" y="5549737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Through CSS positioning (</a:t>
            </a:r>
            <a:r>
              <a:rPr b="1"/>
              <a:t>static, relative, fixed, absolute) </a:t>
            </a:r>
            <a:r>
              <a:t>we can orient our html elements in relation to space.</a:t>
            </a:r>
          </a:p>
        </p:txBody>
      </p:sp>
      <p:pic>
        <p:nvPicPr>
          <p:cNvPr id="280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8263" y="783752"/>
            <a:ext cx="5695951" cy="4636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to Learn…</a:t>
            </a:r>
          </a:p>
        </p:txBody>
      </p:sp>
      <p:pic>
        <p:nvPicPr>
          <p:cNvPr id="283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3270703"/>
            <a:ext cx="4562475" cy="1285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21.jpg" descr="w3schools logo"/>
          <p:cNvPicPr>
            <a:picLocks noChangeAspect="1"/>
          </p:cNvPicPr>
          <p:nvPr/>
        </p:nvPicPr>
        <p:blipFill>
          <a:blip r:embed="rId3">
            <a:extLst/>
          </a:blip>
          <a:srcRect l="16000" t="0" r="0" b="0"/>
          <a:stretch>
            <a:fillRect/>
          </a:stretch>
        </p:blipFill>
        <p:spPr>
          <a:xfrm>
            <a:off x="0" y="701798"/>
            <a:ext cx="4400550" cy="1047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22.jpg" descr="https://tentacu.files.wordpress.com/2015/03/mdn_logo-wordmark-full_colo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0509" y="4827156"/>
            <a:ext cx="5565776" cy="1391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23.png" descr="http://lmsotfy.com/s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1284" y="1425553"/>
            <a:ext cx="5715001" cy="170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2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1655" y="3908266"/>
            <a:ext cx="1971676" cy="42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2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56079" y="2479421"/>
            <a:ext cx="1438276" cy="504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26.png"/>
          <p:cNvPicPr>
            <a:picLocks noChangeAspect="1"/>
          </p:cNvPicPr>
          <p:nvPr/>
        </p:nvPicPr>
        <p:blipFill>
          <a:blip r:embed="rId8">
            <a:extLst/>
          </a:blip>
          <a:srcRect l="0" t="5662" r="0" b="0"/>
          <a:stretch>
            <a:fillRect/>
          </a:stretch>
        </p:blipFill>
        <p:spPr>
          <a:xfrm>
            <a:off x="7467600" y="914399"/>
            <a:ext cx="1343025" cy="79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71950" y="857945"/>
            <a:ext cx="2781300" cy="628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28.jpg" descr="http://incomebooster.org/wp-content/uploads/2011/08/SmashingMagazine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28725" y="4635212"/>
            <a:ext cx="1943100" cy="1664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Questions / Issues?</a:t>
            </a:r>
          </a:p>
        </p:txBody>
      </p:sp>
      <p:pic>
        <p:nvPicPr>
          <p:cNvPr id="294" name="image29.jpg" descr="What's Troubling You?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266" y="1017279"/>
            <a:ext cx="8465757" cy="4841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Check-Up Session</a:t>
            </a:r>
          </a:p>
        </p:txBody>
      </p:sp>
      <p:sp>
        <p:nvSpPr>
          <p:cNvPr id="194" name="Shape 194"/>
          <p:cNvSpPr/>
          <p:nvPr/>
        </p:nvSpPr>
        <p:spPr>
          <a:xfrm>
            <a:off x="304800" y="1966994"/>
            <a:ext cx="8534400" cy="94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How’s it going?</a:t>
            </a:r>
          </a:p>
        </p:txBody>
      </p:sp>
      <p:sp>
        <p:nvSpPr>
          <p:cNvPr id="195" name="Shape 195"/>
          <p:cNvSpPr/>
          <p:nvPr/>
        </p:nvSpPr>
        <p:spPr>
          <a:xfrm>
            <a:off x="287215" y="3172365"/>
            <a:ext cx="8534401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After 1 week of Bootcamp, how are you holding up?</a:t>
            </a:r>
          </a:p>
        </p:txBody>
      </p:sp>
      <p:sp>
        <p:nvSpPr>
          <p:cNvPr id="196" name="Shape 196"/>
          <p:cNvSpPr/>
          <p:nvPr/>
        </p:nvSpPr>
        <p:spPr>
          <a:xfrm>
            <a:off x="258745" y="3781965"/>
            <a:ext cx="8534401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feedback do you have so far?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Double Take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304800" y="98052"/>
            <a:ext cx="57150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pic>
        <p:nvPicPr>
          <p:cNvPr id="300" name="image30.png"/>
          <p:cNvPicPr>
            <a:picLocks noChangeAspect="1"/>
          </p:cNvPicPr>
          <p:nvPr/>
        </p:nvPicPr>
        <p:blipFill>
          <a:blip r:embed="rId2">
            <a:extLst/>
          </a:blip>
          <a:srcRect l="0" t="17164" r="0" b="67431"/>
          <a:stretch>
            <a:fillRect/>
          </a:stretch>
        </p:blipFill>
        <p:spPr>
          <a:xfrm>
            <a:off x="215878" y="2956738"/>
            <a:ext cx="8305801" cy="81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31.png"/>
          <p:cNvPicPr>
            <a:picLocks noChangeAspect="1"/>
          </p:cNvPicPr>
          <p:nvPr/>
        </p:nvPicPr>
        <p:blipFill>
          <a:blip r:embed="rId3">
            <a:extLst/>
          </a:blip>
          <a:srcRect l="0" t="0" r="24818" b="78202"/>
          <a:stretch>
            <a:fillRect/>
          </a:stretch>
        </p:blipFill>
        <p:spPr>
          <a:xfrm>
            <a:off x="838207" y="2268600"/>
            <a:ext cx="7848593" cy="761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886" y="817647"/>
            <a:ext cx="5838826" cy="131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7196" y="5644903"/>
            <a:ext cx="6324601" cy="67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3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0768" y="3857102"/>
            <a:ext cx="4524376" cy="819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3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4800" y="4637921"/>
            <a:ext cx="8839200" cy="961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304800" y="98052"/>
            <a:ext cx="57150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pic>
        <p:nvPicPr>
          <p:cNvPr id="308" name="image36.gif" descr="http://www.hackerchick.com/wp-content/uploads/2010/05/201005WordPressDesignDivLayout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786894"/>
            <a:ext cx="5943599" cy="4460764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304799" y="5314082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Fundamentally, all web layouts are composed of containers, traditionally called “</a:t>
            </a:r>
            <a:r>
              <a:rPr b="1"/>
              <a:t>divs</a:t>
            </a:r>
            <a:r>
              <a:t>”.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304800" y="98052"/>
            <a:ext cx="57150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pic>
        <p:nvPicPr>
          <p:cNvPr id="312" name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752813"/>
            <a:ext cx="8380953" cy="3886201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13" name="Shape 313"/>
          <p:cNvSpPr/>
          <p:nvPr/>
        </p:nvSpPr>
        <p:spPr>
          <a:xfrm>
            <a:off x="304799" y="4787541"/>
            <a:ext cx="8610601" cy="1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HTML5 introduced the concept of </a:t>
            </a:r>
            <a:r>
              <a:rPr b="1"/>
              <a:t>“semantic layouts” </a:t>
            </a:r>
            <a:r>
              <a:t>meaning “divs” could be given more “meaningful names.”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In theory, this helps with organization and search engine optimization.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304800" y="98052"/>
            <a:ext cx="57150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sp>
        <p:nvSpPr>
          <p:cNvPr id="316" name="Shape 316"/>
          <p:cNvSpPr/>
          <p:nvPr/>
        </p:nvSpPr>
        <p:spPr>
          <a:xfrm>
            <a:off x="6262732" y="747990"/>
            <a:ext cx="2772411" cy="4824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That said… many (if not most) websites, seem to still be using basic </a:t>
            </a:r>
            <a:r>
              <a:rPr b="1"/>
              <a:t>divs.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There are reasons for this that we’ll showcase in later sections.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Additionally, it’s possible to include “semantics” by using id names and classes. </a:t>
            </a:r>
          </a:p>
        </p:txBody>
      </p:sp>
      <p:pic>
        <p:nvPicPr>
          <p:cNvPr id="317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34486"/>
            <a:ext cx="5791201" cy="5503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304800" y="98052"/>
            <a:ext cx="57150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Divs, Sections, Navs, Etc….</a:t>
            </a:r>
          </a:p>
        </p:txBody>
      </p:sp>
      <p:sp>
        <p:nvSpPr>
          <p:cNvPr id="320" name="Shape 320"/>
          <p:cNvSpPr/>
          <p:nvPr/>
        </p:nvSpPr>
        <p:spPr>
          <a:xfrm>
            <a:off x="304799" y="5029198"/>
            <a:ext cx="8730345" cy="1050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Bottom line: </a:t>
            </a:r>
            <a:br/>
            <a:r>
              <a:rPr b="0"/>
              <a:t>Follow your homework’s instructions. But when you get out in the “real world”, follow the convention of where you work!</a:t>
            </a:r>
          </a:p>
        </p:txBody>
      </p:sp>
      <p:sp>
        <p:nvSpPr>
          <p:cNvPr id="321" name="Shape 321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3" name="Shape 323"/>
          <p:cNvSpPr/>
          <p:nvPr/>
        </p:nvSpPr>
        <p:spPr>
          <a:xfrm>
            <a:off x="2008744" y="2186382"/>
            <a:ext cx="1357273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div?</a:t>
            </a:r>
          </a:p>
        </p:txBody>
      </p:sp>
      <p:sp>
        <p:nvSpPr>
          <p:cNvPr id="324" name="Shape 324"/>
          <p:cNvSpPr/>
          <p:nvPr/>
        </p:nvSpPr>
        <p:spPr>
          <a:xfrm>
            <a:off x="5638800" y="2191461"/>
            <a:ext cx="2678272" cy="769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Section?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304800" y="98052"/>
            <a:ext cx="57150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Classes vs. IDs</a:t>
            </a:r>
          </a:p>
        </p:txBody>
      </p:sp>
      <p:pic>
        <p:nvPicPr>
          <p:cNvPr id="327" name="image39.jpg" descr="https://css-tricks.com/wp-content/csstricks-uploads/barcode-serialnumb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395374"/>
            <a:ext cx="839724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/>
          <p:nvPr/>
        </p:nvSpPr>
        <p:spPr>
          <a:xfrm>
            <a:off x="304799" y="3845854"/>
            <a:ext cx="8610601" cy="358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When choosing between a CSS ID and a CSS Class follow the convention: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Classes (.classname) </a:t>
            </a:r>
            <a:r>
              <a:rPr b="0"/>
              <a:t>are to be used if the same style will be used on multiple HTML elements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IDs (#idname) </a:t>
            </a:r>
            <a:r>
              <a:rPr b="0"/>
              <a:t>are to be used if a style is </a:t>
            </a:r>
            <a:r>
              <a:rPr b="0" i="1"/>
              <a:t>unique </a:t>
            </a:r>
            <a:r>
              <a:rPr b="0"/>
              <a:t>to that HTML element.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838200" y="964654"/>
            <a:ext cx="317238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Classes = Barcode (all IPod)</a:t>
            </a:r>
          </a:p>
        </p:txBody>
      </p:sp>
      <p:sp>
        <p:nvSpPr>
          <p:cNvPr id="330" name="Shape 330"/>
          <p:cNvSpPr/>
          <p:nvPr/>
        </p:nvSpPr>
        <p:spPr>
          <a:xfrm>
            <a:off x="4876800" y="984957"/>
            <a:ext cx="37812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IDs = Serial Number (unique Ipod)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304800" y="98052"/>
            <a:ext cx="57150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Developer Tools (Inspector)</a:t>
            </a:r>
          </a:p>
        </p:txBody>
      </p:sp>
      <p:sp>
        <p:nvSpPr>
          <p:cNvPr id="333" name="Shape 333"/>
          <p:cNvSpPr/>
          <p:nvPr/>
        </p:nvSpPr>
        <p:spPr>
          <a:xfrm>
            <a:off x="457198" y="828114"/>
            <a:ext cx="3352803" cy="4358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GDT </a:t>
            </a:r>
            <a:r>
              <a:rPr b="0"/>
              <a:t>is one of the most frequent tools you will use in web dev.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 allows you to truly, debug your web designs.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Start using it!</a:t>
            </a:r>
          </a:p>
        </p:txBody>
      </p:sp>
      <p:pic>
        <p:nvPicPr>
          <p:cNvPr id="334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2079" y="954452"/>
            <a:ext cx="4961715" cy="496701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37" name="Shape 337"/>
          <p:cNvSpPr/>
          <p:nvPr/>
        </p:nvSpPr>
        <p:spPr>
          <a:xfrm>
            <a:off x="116682" y="5181600"/>
            <a:ext cx="8915401" cy="75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Using Chrome Inspector you can readily edit any webpage </a:t>
            </a:r>
            <a:r>
              <a:rPr b="0"/>
              <a:t>(your own or otherwise) to see the immediate impact of HTML or CSS changes</a:t>
            </a:r>
          </a:p>
        </p:txBody>
      </p:sp>
      <p:sp>
        <p:nvSpPr>
          <p:cNvPr id="338" name="Shape 338"/>
          <p:cNvSpPr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Modifying Sites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41" name="Shape 34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(Google Developer Tools)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Feedback</a:t>
            </a:r>
          </a:p>
        </p:txBody>
      </p:sp>
      <p:pic>
        <p:nvPicPr>
          <p:cNvPr id="199" name="image5.gif" descr="http://static1.gamespot.com/uploads/original/255/2550934/2810668-4705265834-mind-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342" y="783752"/>
            <a:ext cx="7425513" cy="494327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304799" y="5821162"/>
            <a:ext cx="8610601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Seriously, mind-blown.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304800" y="914399"/>
            <a:ext cx="8686800" cy="541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the next 15 minutes, take a website that you commonly use (Amazon, Google, Huff Po, etc.) and heavily modify it using the Google Developer Tools.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sure to at least modify: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Etc.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Send a screenshot to the class’ slack profile when you’re done.</a:t>
            </a:r>
          </a:p>
        </p:txBody>
      </p:sp>
      <p:sp>
        <p:nvSpPr>
          <p:cNvPr id="345" name="Shape 34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6" name="Shape 346"/>
          <p:cNvSpPr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15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the next 10 minutes, take any site that you’ve been working on in-class or for homework, and utilize Google Developer Tools to help you “test changes”.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sure to at least modify: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Etc.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51" name="Shape 351"/>
          <p:cNvSpPr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356" name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One of the most powerful aspects of CSS is the ability to deploy multiple CSS files simultaneously.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This allows developers the ability to create complex designs – made up of multiple design elements.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 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60" name="Shape 360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(1-3_CSSFiles.html | 1-MultipleCSS)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363" name="Shape 363"/>
          <p:cNvSpPr/>
          <p:nvPr/>
        </p:nvSpPr>
        <p:spPr>
          <a:xfrm>
            <a:off x="457200" y="2795105"/>
            <a:ext cx="8229600" cy="111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366" name="image43.jpg" descr="http://www.blackbaudknowhow.com/wp-content/uploads/2012/11/Web-Browser-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4343400" y="1307707"/>
            <a:ext cx="4702174" cy="408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Under-the hood there are often significant differences between how browsers </a:t>
            </a:r>
            <a:r>
              <a:rPr b="1" u="sng"/>
              <a:t>render</a:t>
            </a:r>
            <a:r>
              <a:rPr b="1"/>
              <a:t> </a:t>
            </a:r>
            <a:r>
              <a:t>webpages.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These differences in rendering agents can mean HTML/CSS gets displayed differently in each.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As designers/developers, creating </a:t>
            </a:r>
            <a:r>
              <a:rPr b="1" u="sng"/>
              <a:t>cross-browser compatible </a:t>
            </a:r>
            <a:r>
              <a:t>websites is critical.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370" name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71" name="Shape 371"/>
          <p:cNvSpPr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ensures that all browser-specific css has been reset, so it appears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you will have to re-style everything yourself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74" name="Shape 37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(Example.html | 2-ResetCSS)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377" name="Shape 377"/>
          <p:cNvSpPr/>
          <p:nvPr/>
        </p:nvSpPr>
        <p:spPr>
          <a:xfrm>
            <a:off x="4495800" y="1307707"/>
            <a:ext cx="4549774" cy="385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  <p:pic>
        <p:nvPicPr>
          <p:cNvPr id="378" name="image45.jpg" descr="http://cdn.meme.am/instances/520728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1261185"/>
            <a:ext cx="3856524" cy="385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Feedback</a:t>
            </a:r>
          </a:p>
        </p:txBody>
      </p:sp>
      <p:sp>
        <p:nvSpPr>
          <p:cNvPr id="203" name="Shape 203"/>
          <p:cNvSpPr/>
          <p:nvPr/>
        </p:nvSpPr>
        <p:spPr>
          <a:xfrm>
            <a:off x="304799" y="762000"/>
            <a:ext cx="8740776" cy="530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Things I’ve noticed people doing </a:t>
            </a:r>
            <a:r>
              <a:rPr i="1" u="sng"/>
              <a:t>incredibly</a:t>
            </a:r>
            <a:r>
              <a:t> well: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All of you are handling an enormous volume of information.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All of you are asking great questions…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Noticing the right details, really engaging the material…</a:t>
            </a:r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0578" indent="-220578" defTabSz="685800">
              <a:spcBef>
                <a:spcPts val="5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Great attitudes!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Helping others…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And, most importantly, you are </a:t>
            </a:r>
            <a:r>
              <a:rPr b="1" u="sng"/>
              <a:t>figuring out things on your own.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381" name="Shape 381"/>
          <p:cNvSpPr/>
          <p:nvPr/>
        </p:nvSpPr>
        <p:spPr>
          <a:xfrm>
            <a:off x="4495800" y="1307707"/>
            <a:ext cx="4549774" cy="385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  <p:pic>
        <p:nvPicPr>
          <p:cNvPr id="382" name="image45.jpg" descr="http://cdn.meme.am/instances/520728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1261185"/>
            <a:ext cx="3856524" cy="385652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86" name="Shape 38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7" name="Shape 387"/>
          <p:cNvSpPr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into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the reset file makes after its inclusion.</a:t>
            </a:r>
          </a:p>
        </p:txBody>
      </p:sp>
      <p:sp>
        <p:nvSpPr>
          <p:cNvPr id="388" name="Shape 388"/>
          <p:cNvSpPr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To the Web with Heroku!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Internet</a:t>
            </a:r>
          </a:p>
        </p:txBody>
      </p:sp>
      <p:sp>
        <p:nvSpPr>
          <p:cNvPr id="393" name="Shape 393"/>
          <p:cNvSpPr/>
          <p:nvPr/>
        </p:nvSpPr>
        <p:spPr>
          <a:xfrm>
            <a:off x="409303" y="5518075"/>
            <a:ext cx="8610601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deep and complex diagram above on how the internet works.</a:t>
            </a:r>
          </a:p>
        </p:txBody>
      </p:sp>
      <p:pic>
        <p:nvPicPr>
          <p:cNvPr id="394" name="image46.png" descr="http://38.media.tumblr.com/tumblr_mdj8owapXu1ra8cp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391" y="945360"/>
            <a:ext cx="7812424" cy="4281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World Will See Our Greatness!</a:t>
            </a:r>
          </a:p>
        </p:txBody>
      </p:sp>
      <p:sp>
        <p:nvSpPr>
          <p:cNvPr id="397" name="Shape 397"/>
          <p:cNvSpPr/>
          <p:nvPr/>
        </p:nvSpPr>
        <p:spPr>
          <a:xfrm>
            <a:off x="409303" y="5233834"/>
            <a:ext cx="8610601" cy="105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Heroku provides a cloud application hosting platform – </a:t>
            </a:r>
            <a:r>
              <a:rPr b="0"/>
              <a:t>which means we can </a:t>
            </a:r>
            <a:r>
              <a:rPr b="0" u="sng"/>
              <a:t>deploy</a:t>
            </a:r>
            <a:r>
              <a:rPr b="0"/>
              <a:t> our websites and applications onto their servers for the world to see. </a:t>
            </a:r>
          </a:p>
        </p:txBody>
      </p:sp>
      <p:pic>
        <p:nvPicPr>
          <p:cNvPr id="398" name="image47.png" descr="https://d3k90kvix375hb.cloudfront.net/assets/heroku-og-cad174838a49b266550809e29026ec9bc18e056dae8f9cf523ea4237379691f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49" y="857250"/>
            <a:ext cx="8088925" cy="4246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Together Now…</a:t>
            </a:r>
          </a:p>
        </p:txBody>
      </p:sp>
      <p:sp>
        <p:nvSpPr>
          <p:cNvPr id="401" name="Shape 401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Let’s all login to Heroku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404" name="Shape 40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(Heroku Deployment)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304800" y="98052"/>
            <a:ext cx="60960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Deploying Static Websites to Heroku</a:t>
            </a:r>
          </a:p>
        </p:txBody>
      </p:sp>
      <p:sp>
        <p:nvSpPr>
          <p:cNvPr id="407" name="Shape 407"/>
          <p:cNvSpPr/>
          <p:nvPr/>
        </p:nvSpPr>
        <p:spPr>
          <a:xfrm>
            <a:off x="409303" y="783752"/>
            <a:ext cx="8610601" cy="584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Basic Steps:</a:t>
            </a:r>
            <a:endParaRPr u="sng"/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Go to folder you want to host (must be .git enabled)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 a file called composer.json and include an empty bracket {}.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 a file called index.php with the following inside: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5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6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Run Heroku login (for windows users, remember the workaround!)</a:t>
            </a: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Run git remote –v </a:t>
            </a:r>
            <a:endParaRPr sz="2400"/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Run heroku create</a:t>
            </a:r>
            <a:endParaRPr sz="2400"/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Run git remote –v</a:t>
            </a:r>
            <a:endParaRPr sz="2400"/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Run git push heroku master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8" name="image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Follow our Guide!</a:t>
            </a:r>
          </a:p>
        </p:txBody>
      </p:sp>
      <p:sp>
        <p:nvSpPr>
          <p:cNvPr id="411" name="Shape 411"/>
          <p:cNvSpPr/>
          <p:nvPr/>
        </p:nvSpPr>
        <p:spPr>
          <a:xfrm>
            <a:off x="4901055" y="2819400"/>
            <a:ext cx="4118848" cy="75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Step-by-step guide on creating Heroku Deployments</a:t>
            </a:r>
          </a:p>
        </p:txBody>
      </p:sp>
      <p:pic>
        <p:nvPicPr>
          <p:cNvPr id="412" name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4596256" cy="510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Time to take your newfangled website and deploy it to the cloud. Setup your own instance of Heroku and deploy one of your HTML creations to Heroku.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 to be sent via Slack.</a:t>
            </a:r>
          </a:p>
        </p:txBody>
      </p:sp>
      <p:sp>
        <p:nvSpPr>
          <p:cNvPr id="416" name="Shape 41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17" name="Shape 417"/>
          <p:cNvSpPr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 Few Admin Things…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Practice Through Frustration</a:t>
            </a:r>
          </a:p>
        </p:txBody>
      </p:sp>
      <p:sp>
        <p:nvSpPr>
          <p:cNvPr id="420" name="Shape 420"/>
          <p:cNvSpPr/>
          <p:nvPr/>
        </p:nvSpPr>
        <p:spPr>
          <a:xfrm>
            <a:off x="304800" y="2664769"/>
            <a:ext cx="8534400" cy="1376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6000">
                <a:latin typeface="Arial"/>
                <a:ea typeface="Arial"/>
                <a:cs typeface="Arial"/>
                <a:sym typeface="Arial"/>
              </a:defRPr>
            </a:pPr>
            <a:r>
              <a:t>Keep Practicing!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90000"/>
              </a:lnSpc>
              <a:defRPr i="1" sz="3500">
                <a:latin typeface="Arial"/>
                <a:ea typeface="Arial"/>
                <a:cs typeface="Arial"/>
                <a:sym typeface="Arial"/>
              </a:defRPr>
            </a:pPr>
            <a:r>
              <a:t>It gets better.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Homework 1 - Help?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And Back to Git…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431" name="Shape 431"/>
          <p:cNvSpPr/>
          <p:nvPr/>
        </p:nvSpPr>
        <p:spPr>
          <a:xfrm>
            <a:off x="2514599" y="1152800"/>
            <a:ext cx="48704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OMG. I HAZ THE GREATEST HTML IDEA!!!!!</a:t>
            </a:r>
          </a:p>
        </p:txBody>
      </p:sp>
      <p:sp>
        <p:nvSpPr>
          <p:cNvPr id="432" name="Shape 432"/>
          <p:cNvSpPr/>
          <p:nvPr/>
        </p:nvSpPr>
        <p:spPr>
          <a:xfrm flipV="1">
            <a:off x="2057400" y="1499176"/>
            <a:ext cx="457201" cy="32793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33" name="image50.png" descr="http://images.huffingtonpost.com/2015-07-14-1436902565-6235018-SpongeBob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179" y="1154007"/>
            <a:ext cx="1741605" cy="1442372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/>
          <p:nvPr/>
        </p:nvSpPr>
        <p:spPr>
          <a:xfrm>
            <a:off x="2514600" y="1642441"/>
            <a:ext cx="368606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SpongeSite.com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pic>
        <p:nvPicPr>
          <p:cNvPr id="437" name="image50.png" descr="http://images.huffingtonpost.com/2015-07-14-1436902565-6235018-SpongeBob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179" y="1154007"/>
            <a:ext cx="1741605" cy="1442372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 flipV="1">
            <a:off x="2057400" y="1499176"/>
            <a:ext cx="457201" cy="32793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39" name="image11.jpg" descr="Image result for html fi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4125" y="896991"/>
            <a:ext cx="2514600" cy="25146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/>
          <p:nvPr/>
        </p:nvSpPr>
        <p:spPr>
          <a:xfrm>
            <a:off x="2543175" y="1222177"/>
            <a:ext cx="157508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441" name="image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" y="4724400"/>
            <a:ext cx="1239407" cy="158644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hape 442"/>
          <p:cNvSpPr/>
          <p:nvPr/>
        </p:nvSpPr>
        <p:spPr>
          <a:xfrm>
            <a:off x="2543175" y="4516971"/>
            <a:ext cx="515923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Spongebob’s idea is dumb. We should call it…</a:t>
            </a:r>
          </a:p>
        </p:txBody>
      </p:sp>
      <p:sp>
        <p:nvSpPr>
          <p:cNvPr id="443" name="Shape 443"/>
          <p:cNvSpPr/>
          <p:nvPr/>
        </p:nvSpPr>
        <p:spPr>
          <a:xfrm>
            <a:off x="2543175" y="5074930"/>
            <a:ext cx="409325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PrincezzzSite.com</a:t>
            </a:r>
          </a:p>
        </p:txBody>
      </p:sp>
      <p:sp>
        <p:nvSpPr>
          <p:cNvPr id="444" name="Shape 444"/>
          <p:cNvSpPr/>
          <p:nvPr/>
        </p:nvSpPr>
        <p:spPr>
          <a:xfrm flipV="1">
            <a:off x="2085975" y="4746999"/>
            <a:ext cx="457201" cy="32793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pic>
        <p:nvPicPr>
          <p:cNvPr id="447" name="image50.png" descr="http://images.huffingtonpost.com/2015-07-14-1436902565-6235018-SpongeBob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179" y="1154007"/>
            <a:ext cx="1741605" cy="1442372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hape 448"/>
          <p:cNvSpPr/>
          <p:nvPr/>
        </p:nvSpPr>
        <p:spPr>
          <a:xfrm flipV="1">
            <a:off x="2057400" y="1499176"/>
            <a:ext cx="457201" cy="32793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49" name="image11.jpg" descr="Image result for html fi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4125" y="896991"/>
            <a:ext cx="2514600" cy="251460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Shape 450"/>
          <p:cNvSpPr/>
          <p:nvPr/>
        </p:nvSpPr>
        <p:spPr>
          <a:xfrm>
            <a:off x="2543175" y="1222177"/>
            <a:ext cx="157508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451" name="image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" y="4724400"/>
            <a:ext cx="1239407" cy="158644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 flipV="1">
            <a:off x="2085975" y="4746999"/>
            <a:ext cx="457201" cy="32793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3" name="Shape 453"/>
          <p:cNvSpPr/>
          <p:nvPr/>
        </p:nvSpPr>
        <p:spPr>
          <a:xfrm>
            <a:off x="2667000" y="4441533"/>
            <a:ext cx="157508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454" name="image11.jpg" descr="Image result for html fi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4125" y="3700224"/>
            <a:ext cx="2514600" cy="2514601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Shape 455"/>
          <p:cNvSpPr/>
          <p:nvPr/>
        </p:nvSpPr>
        <p:spPr>
          <a:xfrm flipV="1">
            <a:off x="4209015" y="2154291"/>
            <a:ext cx="2125111" cy="1115540"/>
          </a:xfrm>
          <a:prstGeom prst="line">
            <a:avLst/>
          </a:prstGeom>
          <a:ln w="66675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6" name="Shape 456"/>
          <p:cNvSpPr/>
          <p:nvPr/>
        </p:nvSpPr>
        <p:spPr>
          <a:xfrm>
            <a:off x="4209016" y="3315592"/>
            <a:ext cx="2125110" cy="1641932"/>
          </a:xfrm>
          <a:prstGeom prst="line">
            <a:avLst/>
          </a:prstGeom>
          <a:ln w="66675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7" name="Shape 457"/>
          <p:cNvSpPr/>
          <p:nvPr/>
        </p:nvSpPr>
        <p:spPr>
          <a:xfrm>
            <a:off x="2057400" y="2925624"/>
            <a:ext cx="3962400" cy="774600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8" name="Shape 458"/>
          <p:cNvSpPr/>
          <p:nvPr/>
        </p:nvSpPr>
        <p:spPr>
          <a:xfrm>
            <a:off x="2286000" y="2925624"/>
            <a:ext cx="3733800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they have two completely </a:t>
            </a:r>
            <a:r>
              <a:rPr i="1" u="sng"/>
              <a:t>different</a:t>
            </a:r>
            <a:r>
              <a:t> versions.</a:t>
            </a:r>
          </a:p>
        </p:txBody>
      </p:sp>
      <p:sp>
        <p:nvSpPr>
          <p:cNvPr id="459" name="Shape 45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Group Project – Tragedy #1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image50.png" descr="http://images.huffingtonpost.com/2015-07-14-1436902565-6235018-SpongeBob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179" y="1154007"/>
            <a:ext cx="1741605" cy="1442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4724400"/>
            <a:ext cx="1239407" cy="158644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463"/>
          <p:cNvSpPr/>
          <p:nvPr/>
        </p:nvSpPr>
        <p:spPr>
          <a:xfrm>
            <a:off x="2462634" y="1061591"/>
            <a:ext cx="313097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 (Spongebob’s)</a:t>
            </a:r>
          </a:p>
        </p:txBody>
      </p:sp>
      <p:sp>
        <p:nvSpPr>
          <p:cNvPr id="464" name="Shape 464"/>
          <p:cNvSpPr/>
          <p:nvPr/>
        </p:nvSpPr>
        <p:spPr>
          <a:xfrm>
            <a:off x="4171875" y="5845492"/>
            <a:ext cx="1836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Prince’s Branch</a:t>
            </a:r>
          </a:p>
        </p:txBody>
      </p:sp>
      <p:pic>
        <p:nvPicPr>
          <p:cNvPr id="465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5397" y="1512501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1076" y="1504881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6754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8110" y="1502870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2693384" y="2422779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1" name="Shape 471"/>
          <p:cNvSpPr/>
          <p:nvPr/>
        </p:nvSpPr>
        <p:spPr>
          <a:xfrm>
            <a:off x="3813159" y="2419959"/>
            <a:ext cx="21715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2" name="Shape 472"/>
          <p:cNvSpPr/>
          <p:nvPr/>
        </p:nvSpPr>
        <p:spPr>
          <a:xfrm>
            <a:off x="4893890" y="2426920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73" name="Shape 473"/>
          <p:cNvSpPr/>
          <p:nvPr/>
        </p:nvSpPr>
        <p:spPr>
          <a:xfrm>
            <a:off x="6149075" y="2426920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74" name="Shape 474"/>
          <p:cNvSpPr/>
          <p:nvPr/>
        </p:nvSpPr>
        <p:spPr>
          <a:xfrm>
            <a:off x="7259326" y="2426920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475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0233" y="4956643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Shape 476"/>
          <p:cNvSpPr/>
          <p:nvPr/>
        </p:nvSpPr>
        <p:spPr>
          <a:xfrm flipH="1" flipV="1" rot="5400000">
            <a:off x="3965195" y="3663826"/>
            <a:ext cx="2572936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5" name="Shape 485"/>
          <p:cNvSpPr/>
          <p:nvPr/>
        </p:nvSpPr>
        <p:spPr>
          <a:xfrm>
            <a:off x="3356232" y="1948253"/>
            <a:ext cx="254845" cy="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78" name="Shape 478"/>
          <p:cNvSpPr/>
          <p:nvPr/>
        </p:nvSpPr>
        <p:spPr>
          <a:xfrm flipV="1">
            <a:off x="4491911" y="1945297"/>
            <a:ext cx="254844" cy="7622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79" name="Shape 479"/>
          <p:cNvSpPr/>
          <p:nvPr/>
        </p:nvSpPr>
        <p:spPr>
          <a:xfrm flipV="1">
            <a:off x="5630893" y="1935666"/>
            <a:ext cx="254844" cy="7622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0" name="Shape 480"/>
          <p:cNvSpPr/>
          <p:nvPr/>
        </p:nvSpPr>
        <p:spPr>
          <a:xfrm flipV="1">
            <a:off x="6763267" y="1945297"/>
            <a:ext cx="254844" cy="7622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1" name="Shape 481"/>
          <p:cNvSpPr/>
          <p:nvPr/>
        </p:nvSpPr>
        <p:spPr>
          <a:xfrm>
            <a:off x="5310956" y="3231422"/>
            <a:ext cx="3833044" cy="1304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Prince </a:t>
            </a:r>
            <a:r>
              <a:rPr b="1" u="sng"/>
              <a:t>pushes </a:t>
            </a:r>
            <a:r>
              <a:t>his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If Prince is allowed to push his code, it could seriously ruin Spongebob’s vision and working code.</a:t>
            </a:r>
          </a:p>
        </p:txBody>
      </p:sp>
      <p:sp>
        <p:nvSpPr>
          <p:cNvPr id="482" name="Shape 482"/>
          <p:cNvSpPr/>
          <p:nvPr/>
        </p:nvSpPr>
        <p:spPr>
          <a:xfrm>
            <a:off x="5934285" y="1122458"/>
            <a:ext cx="292115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Spongebob continues programming</a:t>
            </a:r>
          </a:p>
        </p:txBody>
      </p:sp>
      <p:sp>
        <p:nvSpPr>
          <p:cNvPr id="483" name="Shape 483"/>
          <p:cNvSpPr/>
          <p:nvPr/>
        </p:nvSpPr>
        <p:spPr>
          <a:xfrm>
            <a:off x="5411771" y="2895373"/>
            <a:ext cx="3623373" cy="288824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is NON-IDEAL</a:t>
            </a:r>
          </a:p>
        </p:txBody>
      </p:sp>
      <p:sp>
        <p:nvSpPr>
          <p:cNvPr id="484" name="Shape 484"/>
          <p:cNvSpPr/>
          <p:nvPr>
            <p:ph type="title"/>
          </p:nvPr>
        </p:nvSpPr>
        <p:spPr>
          <a:xfrm>
            <a:off x="304799" y="-1"/>
            <a:ext cx="645846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 – Push vs Pull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 – Push vs Pull</a:t>
            </a:r>
          </a:p>
        </p:txBody>
      </p:sp>
      <p:pic>
        <p:nvPicPr>
          <p:cNvPr id="488" name="image50.png" descr="http://images.huffingtonpost.com/2015-07-14-1436902565-6235018-SpongeBob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179" y="1154007"/>
            <a:ext cx="1741605" cy="1442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4724400"/>
            <a:ext cx="1239407" cy="158644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/>
          <p:nvPr/>
        </p:nvSpPr>
        <p:spPr>
          <a:xfrm>
            <a:off x="2462634" y="1061591"/>
            <a:ext cx="313097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 (Spongebob’s)</a:t>
            </a:r>
          </a:p>
        </p:txBody>
      </p:sp>
      <p:pic>
        <p:nvPicPr>
          <p:cNvPr id="491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5397" y="1512501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1076" y="1504881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6754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8110" y="1502870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hape 496"/>
          <p:cNvSpPr/>
          <p:nvPr/>
        </p:nvSpPr>
        <p:spPr>
          <a:xfrm>
            <a:off x="2693384" y="2422779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7" name="Shape 497"/>
          <p:cNvSpPr/>
          <p:nvPr/>
        </p:nvSpPr>
        <p:spPr>
          <a:xfrm>
            <a:off x="3813159" y="2419959"/>
            <a:ext cx="21715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98" name="Shape 498"/>
          <p:cNvSpPr/>
          <p:nvPr/>
        </p:nvSpPr>
        <p:spPr>
          <a:xfrm>
            <a:off x="4893890" y="2426920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99" name="Shape 499"/>
          <p:cNvSpPr/>
          <p:nvPr/>
        </p:nvSpPr>
        <p:spPr>
          <a:xfrm>
            <a:off x="6149075" y="2426920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00" name="Shape 500"/>
          <p:cNvSpPr/>
          <p:nvPr/>
        </p:nvSpPr>
        <p:spPr>
          <a:xfrm>
            <a:off x="7259326" y="2426920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08" name="Shape 508"/>
          <p:cNvSpPr/>
          <p:nvPr/>
        </p:nvSpPr>
        <p:spPr>
          <a:xfrm>
            <a:off x="3356232" y="1948253"/>
            <a:ext cx="254845" cy="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02" name="Shape 502"/>
          <p:cNvSpPr/>
          <p:nvPr/>
        </p:nvSpPr>
        <p:spPr>
          <a:xfrm flipV="1">
            <a:off x="4491911" y="1945297"/>
            <a:ext cx="254844" cy="7622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3" name="Shape 503"/>
          <p:cNvSpPr/>
          <p:nvPr/>
        </p:nvSpPr>
        <p:spPr>
          <a:xfrm flipV="1">
            <a:off x="5630893" y="1935666"/>
            <a:ext cx="254844" cy="7622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4" name="Shape 504"/>
          <p:cNvSpPr/>
          <p:nvPr/>
        </p:nvSpPr>
        <p:spPr>
          <a:xfrm flipV="1">
            <a:off x="6763267" y="1945297"/>
            <a:ext cx="254844" cy="7622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5" name="Shape 505"/>
          <p:cNvSpPr/>
          <p:nvPr/>
        </p:nvSpPr>
        <p:spPr>
          <a:xfrm>
            <a:off x="5934285" y="1122458"/>
            <a:ext cx="292115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Spongebob continues programming</a:t>
            </a:r>
          </a:p>
        </p:txBody>
      </p:sp>
      <p:sp>
        <p:nvSpPr>
          <p:cNvPr id="506" name="Shape 506"/>
          <p:cNvSpPr/>
          <p:nvPr/>
        </p:nvSpPr>
        <p:spPr>
          <a:xfrm>
            <a:off x="4171875" y="5845492"/>
            <a:ext cx="1836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Prince’s Branch</a:t>
            </a:r>
          </a:p>
        </p:txBody>
      </p:sp>
      <p:pic>
        <p:nvPicPr>
          <p:cNvPr id="507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0233" y="4956643"/>
            <a:ext cx="880836" cy="880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Feedback</a:t>
            </a:r>
          </a:p>
        </p:txBody>
      </p:sp>
      <p:sp>
        <p:nvSpPr>
          <p:cNvPr id="208" name="Shape 208"/>
          <p:cNvSpPr/>
          <p:nvPr/>
        </p:nvSpPr>
        <p:spPr>
          <a:xfrm>
            <a:off x="304799" y="762000"/>
            <a:ext cx="8740776" cy="4159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Remember, Homework #1 is due on </a:t>
            </a:r>
            <a:r>
              <a:rPr u="sng"/>
              <a:t>Saturday.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Homework Link: </a:t>
            </a:r>
            <a:br/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https://unc.bootcampcontent.com/UNC-Coding-Boot-Camp/07-16-Class-Content/blob/master/homework-assignments/01-html-css-three-days/Instructions/recommended-homework-assignment.md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Remember to submit Homework via GitHub (and Heroku):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http://bootcampspot.com/homework/cT4SeFekvd5tNKojm</a:t>
            </a:r>
          </a:p>
        </p:txBody>
      </p:sp>
      <p:sp>
        <p:nvSpPr>
          <p:cNvPr id="209" name="Shape 209"/>
          <p:cNvSpPr/>
          <p:nvPr/>
        </p:nvSpPr>
        <p:spPr>
          <a:xfrm>
            <a:off x="495518" y="4686300"/>
            <a:ext cx="8152964" cy="1386394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And </a:t>
            </a:r>
            <a:r>
              <a:rPr u="sng"/>
              <a:t>seriously</a:t>
            </a:r>
            <a:r>
              <a:t>! </a:t>
            </a:r>
          </a:p>
          <a:p>
            <a:pPr algn="ctr"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Submit whatever you have! Don’t get a 0.</a:t>
            </a:r>
          </a:p>
          <a:p>
            <a:pPr algn="ctr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(Even if you don’t like what you’ve made.)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 – Push vs Pull</a:t>
            </a:r>
          </a:p>
        </p:txBody>
      </p:sp>
      <p:pic>
        <p:nvPicPr>
          <p:cNvPr id="511" name="image50.png" descr="http://images.huffingtonpost.com/2015-07-14-1436902565-6235018-SpongeBob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179" y="1154007"/>
            <a:ext cx="1741605" cy="1442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4724400"/>
            <a:ext cx="1239407" cy="158644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Shape 513"/>
          <p:cNvSpPr/>
          <p:nvPr/>
        </p:nvSpPr>
        <p:spPr>
          <a:xfrm>
            <a:off x="2462634" y="1061591"/>
            <a:ext cx="313097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 (Spongebob’s)</a:t>
            </a:r>
          </a:p>
        </p:txBody>
      </p:sp>
      <p:pic>
        <p:nvPicPr>
          <p:cNvPr id="514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5397" y="1512501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1076" y="1504881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6754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8110" y="1502870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hape 519"/>
          <p:cNvSpPr/>
          <p:nvPr/>
        </p:nvSpPr>
        <p:spPr>
          <a:xfrm>
            <a:off x="2693384" y="2422779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0" name="Shape 520"/>
          <p:cNvSpPr/>
          <p:nvPr/>
        </p:nvSpPr>
        <p:spPr>
          <a:xfrm>
            <a:off x="3813159" y="2419959"/>
            <a:ext cx="21715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21" name="Shape 521"/>
          <p:cNvSpPr/>
          <p:nvPr/>
        </p:nvSpPr>
        <p:spPr>
          <a:xfrm>
            <a:off x="4893890" y="2426920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22" name="Shape 522"/>
          <p:cNvSpPr/>
          <p:nvPr/>
        </p:nvSpPr>
        <p:spPr>
          <a:xfrm>
            <a:off x="6149075" y="2426920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23" name="Shape 523"/>
          <p:cNvSpPr/>
          <p:nvPr/>
        </p:nvSpPr>
        <p:spPr>
          <a:xfrm>
            <a:off x="7259326" y="2426920"/>
            <a:ext cx="2171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35" name="Shape 535"/>
          <p:cNvSpPr/>
          <p:nvPr/>
        </p:nvSpPr>
        <p:spPr>
          <a:xfrm>
            <a:off x="3356232" y="1948253"/>
            <a:ext cx="254845" cy="1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25" name="Shape 525"/>
          <p:cNvSpPr/>
          <p:nvPr/>
        </p:nvSpPr>
        <p:spPr>
          <a:xfrm flipV="1">
            <a:off x="4491911" y="1945297"/>
            <a:ext cx="254844" cy="7622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6" name="Shape 526"/>
          <p:cNvSpPr/>
          <p:nvPr/>
        </p:nvSpPr>
        <p:spPr>
          <a:xfrm flipV="1">
            <a:off x="5630893" y="1935666"/>
            <a:ext cx="254844" cy="7622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7" name="Shape 527"/>
          <p:cNvSpPr/>
          <p:nvPr/>
        </p:nvSpPr>
        <p:spPr>
          <a:xfrm flipV="1">
            <a:off x="6763267" y="1945297"/>
            <a:ext cx="254844" cy="7622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8" name="Shape 528"/>
          <p:cNvSpPr/>
          <p:nvPr/>
        </p:nvSpPr>
        <p:spPr>
          <a:xfrm>
            <a:off x="5934285" y="1122458"/>
            <a:ext cx="292115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Spongebob continues programming</a:t>
            </a:r>
          </a:p>
        </p:txBody>
      </p:sp>
      <p:sp>
        <p:nvSpPr>
          <p:cNvPr id="529" name="Shape 529"/>
          <p:cNvSpPr/>
          <p:nvPr/>
        </p:nvSpPr>
        <p:spPr>
          <a:xfrm>
            <a:off x="4171875" y="5845492"/>
            <a:ext cx="1836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Prince’s Branch</a:t>
            </a:r>
          </a:p>
        </p:txBody>
      </p:sp>
      <p:pic>
        <p:nvPicPr>
          <p:cNvPr id="530" name="image11.jpg" descr="Image result for html f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0233" y="4956643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Shape 531"/>
          <p:cNvSpPr/>
          <p:nvPr/>
        </p:nvSpPr>
        <p:spPr>
          <a:xfrm>
            <a:off x="5336969" y="3380544"/>
            <a:ext cx="476509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32" name="Shape 532"/>
          <p:cNvSpPr/>
          <p:nvPr/>
        </p:nvSpPr>
        <p:spPr>
          <a:xfrm>
            <a:off x="152399" y="3444733"/>
            <a:ext cx="5039917" cy="110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Because Spongebob controls the “master branch” he must elect to </a:t>
            </a:r>
            <a:r>
              <a:rPr b="1" u="sng"/>
              <a:t>pull</a:t>
            </a:r>
            <a:r>
              <a:t> Prince’s Code. All Prince can do is submit a </a:t>
            </a:r>
            <a:r>
              <a:rPr b="1"/>
              <a:t>“pull request”</a:t>
            </a:r>
            <a:endParaRPr b="1"/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This is the ideal way to maintain code in version control.</a:t>
            </a:r>
          </a:p>
        </p:txBody>
      </p:sp>
      <p:sp>
        <p:nvSpPr>
          <p:cNvPr id="533" name="Shape 533"/>
          <p:cNvSpPr/>
          <p:nvPr/>
        </p:nvSpPr>
        <p:spPr>
          <a:xfrm>
            <a:off x="221120" y="3107833"/>
            <a:ext cx="4808080" cy="288825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Ideal Approach – Using Pull Requests</a:t>
            </a:r>
          </a:p>
        </p:txBody>
      </p:sp>
      <p:sp>
        <p:nvSpPr>
          <p:cNvPr id="534" name="Shape 534"/>
          <p:cNvSpPr/>
          <p:nvPr/>
        </p:nvSpPr>
        <p:spPr>
          <a:xfrm flipH="1" flipV="1" rot="5400000">
            <a:off x="3965195" y="3663826"/>
            <a:ext cx="2572936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304800" y="98052"/>
            <a:ext cx="60960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General Steps for Git Pull Requests</a:t>
            </a:r>
          </a:p>
        </p:txBody>
      </p:sp>
      <p:sp>
        <p:nvSpPr>
          <p:cNvPr id="538" name="Shape 538"/>
          <p:cNvSpPr/>
          <p:nvPr/>
        </p:nvSpPr>
        <p:spPr>
          <a:xfrm>
            <a:off x="409303" y="783752"/>
            <a:ext cx="8610601" cy="731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400"/>
              </a:spcBef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Create a new branch of on your local computer </a:t>
            </a:r>
            <a:br/>
            <a:r>
              <a:t>	</a:t>
            </a:r>
            <a:r>
              <a:rPr i="1" sz="1700"/>
              <a:t>git branch &lt;BRANCH NAME&gt;</a:t>
            </a:r>
            <a:endParaRPr sz="2400"/>
          </a:p>
          <a:p>
            <a:pPr defTabSz="685800">
              <a:spcBef>
                <a:spcPts val="5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Checkout that branch (locally) on your machine</a:t>
            </a:r>
            <a:br/>
            <a:r>
              <a:t>	</a:t>
            </a:r>
            <a:r>
              <a:rPr i="1" sz="1700"/>
              <a:t>git checkout &lt;BRANCH NAME&gt;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 / Commit your changes (will automatically save to this branch)</a:t>
            </a:r>
            <a:br/>
            <a:r>
              <a:t>	</a:t>
            </a:r>
            <a:r>
              <a:rPr i="1" sz="1700"/>
              <a:t>git add –A</a:t>
            </a:r>
            <a:br>
              <a:rPr i="1" sz="1700"/>
            </a:br>
            <a:r>
              <a:rPr i="1" sz="1700"/>
              <a:t>	git commit –m “Comment”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i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Push your branch to GitHub</a:t>
            </a:r>
            <a:endParaRPr sz="2400"/>
          </a:p>
          <a:p>
            <a:pPr lvl="1" indent="300038" defTabSz="685800">
              <a:spcBef>
                <a:spcPts val="400"/>
              </a:spcBef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 i="1"/>
              <a:t>git push origin &lt;BRANCH NAME&gt;</a:t>
            </a:r>
            <a:endParaRPr sz="2100"/>
          </a:p>
          <a:p>
            <a:pPr lvl="1" marL="757237" indent="-457200" defTabSz="685800">
              <a:spcBef>
                <a:spcPts val="500"/>
              </a:spcBef>
              <a:buSzPct val="100000"/>
              <a:buAutoNum type="arabicPeriod" startAt="2"/>
              <a:defRPr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Submit a Pull Request on GitHub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6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Other user must accept these changes on GitHub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6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00038" defTabSz="685800">
              <a:spcBef>
                <a:spcPts val="400"/>
              </a:spcBef>
              <a:defRPr i="1" sz="1700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8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00038" defTabSz="685800">
              <a:spcBef>
                <a:spcPts val="400"/>
              </a:spcBef>
              <a:defRPr sz="1700">
                <a:latin typeface="Arial"/>
                <a:ea typeface="Arial"/>
                <a:cs typeface="Arial"/>
                <a:sym typeface="Arial"/>
              </a:defRPr>
            </a:pPr>
            <a:br>
              <a:rPr sz="2000"/>
            </a:br>
            <a:r>
              <a:t>	</a:t>
            </a:r>
            <a:endParaRPr i="1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541" name="Shape 541"/>
          <p:cNvSpPr/>
          <p:nvPr/>
        </p:nvSpPr>
        <p:spPr>
          <a:xfrm>
            <a:off x="304800" y="2881394"/>
            <a:ext cx="8534400" cy="94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 Pull Request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4" name="Shape 544"/>
          <p:cNvSpPr/>
          <p:nvPr/>
        </p:nvSpPr>
        <p:spPr>
          <a:xfrm>
            <a:off x="304800" y="914400"/>
            <a:ext cx="86868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Time to take your newfound collaborative git skills to the real-world. Find a partner and follow the steps sent via slack to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Share each other’s code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Make modifications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Submit a Pull Request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Accept the Pull Changes</a:t>
            </a:r>
          </a:p>
        </p:txBody>
      </p:sp>
      <p:sp>
        <p:nvSpPr>
          <p:cNvPr id="545" name="Shape 54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Follow our Guide!</a:t>
            </a:r>
          </a:p>
        </p:txBody>
      </p:sp>
      <p:pic>
        <p:nvPicPr>
          <p:cNvPr id="548" name="image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3806317" cy="5061147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Shape 549"/>
          <p:cNvSpPr/>
          <p:nvPr/>
        </p:nvSpPr>
        <p:spPr>
          <a:xfrm>
            <a:off x="4343400" y="2819400"/>
            <a:ext cx="4676503" cy="75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Step-by-step guide on creating Git Pull Requests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Don’t Worry!</a:t>
            </a:r>
          </a:p>
        </p:txBody>
      </p:sp>
      <p:sp>
        <p:nvSpPr>
          <p:cNvPr id="552" name="Shape 552"/>
          <p:cNvSpPr/>
          <p:nvPr/>
        </p:nvSpPr>
        <p:spPr>
          <a:xfrm>
            <a:off x="304800" y="2496239"/>
            <a:ext cx="8534400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We’ll be coming back to this.</a:t>
            </a:r>
          </a:p>
        </p:txBody>
      </p:sp>
      <p:sp>
        <p:nvSpPr>
          <p:cNvPr id="553" name="Shape 553"/>
          <p:cNvSpPr/>
          <p:nvPr/>
        </p:nvSpPr>
        <p:spPr>
          <a:xfrm>
            <a:off x="287215" y="3248565"/>
            <a:ext cx="8534401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won’t need this fully until Week 8.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Practice At Home</a:t>
            </a:r>
          </a:p>
        </p:txBody>
      </p:sp>
      <p:sp>
        <p:nvSpPr>
          <p:cNvPr id="556" name="Shape 556"/>
          <p:cNvSpPr/>
          <p:nvPr/>
        </p:nvSpPr>
        <p:spPr>
          <a:xfrm>
            <a:off x="304800" y="2496239"/>
            <a:ext cx="8534400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But practice when you can!</a:t>
            </a:r>
          </a:p>
        </p:txBody>
      </p:sp>
      <p:sp>
        <p:nvSpPr>
          <p:cNvPr id="557" name="Shape 557"/>
          <p:cNvSpPr/>
          <p:nvPr/>
        </p:nvSpPr>
        <p:spPr>
          <a:xfrm>
            <a:off x="287215" y="3248565"/>
            <a:ext cx="8534401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don’t need a partner to submit pull requests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304799" y="762000"/>
            <a:ext cx="8740776" cy="7749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Also, remember….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Virtual Office Hours:</a:t>
            </a:r>
            <a:r>
              <a:rPr b="0"/>
              <a:t> By appointment/as necessary - message Ilyssa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</a:t>
            </a:r>
            <a:br/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https://unc.bootcampcontent.com/UNC-Coding-Boot-Camp/07-16-Class-Content/tree/master/01-html-css-three-days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>
              <a:rPr sz="2400"/>
            </a:b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https://unc.bootcampcontent.com/UNC-Coding-Boot-Camp/07-16-Class-Content/tree/master#curriculum-by-week</a:t>
            </a:r>
            <a:br>
              <a:rPr sz="2400"/>
            </a:br>
          </a:p>
          <a:p>
            <a:pPr lvl="1" indent="300038"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304800" y="98052"/>
            <a:ext cx="5562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Office Hours + Additional Help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Recapping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304799" y="98052"/>
            <a:ext cx="4076703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Recap</a:t>
            </a:r>
          </a:p>
        </p:txBody>
      </p:sp>
      <p:sp>
        <p:nvSpPr>
          <p:cNvPr id="217" name="Shape 217"/>
          <p:cNvSpPr/>
          <p:nvPr/>
        </p:nvSpPr>
        <p:spPr>
          <a:xfrm>
            <a:off x="304799" y="762000"/>
            <a:ext cx="8740776" cy="515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In just one whirlwind week we’ve covered: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Full-Stack Development Conceptually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Terminal / Git Bash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HTML Syntax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Git Concepts and Commands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CSS Purpose, Syntax, and Styles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Floating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Positioning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Box Model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Google Dev Tools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How to learn on Your own!!</a:t>
            </a:r>
          </a:p>
        </p:txBody>
      </p:sp>
      <p:pic>
        <p:nvPicPr>
          <p:cNvPr id="218" name="image6.jpg" descr="http://cdn.meme.am/instances/62728129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167"/>
          <a:stretch>
            <a:fillRect/>
          </a:stretch>
        </p:blipFill>
        <p:spPr>
          <a:xfrm>
            <a:off x="5257800" y="2568273"/>
            <a:ext cx="3886200" cy="3724265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